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C624-2747-4007-8FAF-EAFE0B514AA1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0F6E-6817-43EF-913F-8E90A380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46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C624-2747-4007-8FAF-EAFE0B514AA1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0F6E-6817-43EF-913F-8E90A380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96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C624-2747-4007-8FAF-EAFE0B514AA1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0F6E-6817-43EF-913F-8E90A380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88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C624-2747-4007-8FAF-EAFE0B514AA1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0F6E-6817-43EF-913F-8E90A380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42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C624-2747-4007-8FAF-EAFE0B514AA1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0F6E-6817-43EF-913F-8E90A380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16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C624-2747-4007-8FAF-EAFE0B514AA1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0F6E-6817-43EF-913F-8E90A380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58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C624-2747-4007-8FAF-EAFE0B514AA1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0F6E-6817-43EF-913F-8E90A380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38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C624-2747-4007-8FAF-EAFE0B514AA1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0F6E-6817-43EF-913F-8E90A380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40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C624-2747-4007-8FAF-EAFE0B514AA1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0F6E-6817-43EF-913F-8E90A380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04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C624-2747-4007-8FAF-EAFE0B514AA1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0F6E-6817-43EF-913F-8E90A380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28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C624-2747-4007-8FAF-EAFE0B514AA1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0F6E-6817-43EF-913F-8E90A380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94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BC624-2747-4007-8FAF-EAFE0B514AA1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E0F6E-6817-43EF-913F-8E90A380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63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043314"/>
              </p:ext>
            </p:extLst>
          </p:nvPr>
        </p:nvGraphicFramePr>
        <p:xfrm>
          <a:off x="2135031" y="178754"/>
          <a:ext cx="8128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/>
                        <a:t>Monday </a:t>
                      </a:r>
                      <a:r>
                        <a:rPr lang="en-US" sz="2800" dirty="0" smtClean="0"/>
                        <a:t>, December </a:t>
                      </a:r>
                      <a:r>
                        <a:rPr lang="en-US" sz="2800" dirty="0" smtClean="0"/>
                        <a:t>27</a:t>
                      </a:r>
                      <a:r>
                        <a:rPr lang="en-US" sz="2800" baseline="30000" dirty="0" smtClean="0"/>
                        <a:t>th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2021</a:t>
                      </a:r>
                      <a:endParaRPr lang="en-US" sz="2800" dirty="0" smtClean="0"/>
                    </a:p>
                    <a:p>
                      <a:pPr algn="ctr"/>
                      <a:r>
                        <a:rPr lang="en-US" sz="2800" baseline="0" dirty="0" smtClean="0"/>
                        <a:t>Unit 6: Whose jacket is this?</a:t>
                      </a:r>
                    </a:p>
                    <a:p>
                      <a:pPr algn="ctr"/>
                      <a:r>
                        <a:rPr lang="en-US" sz="2800" baseline="0" dirty="0" smtClean="0"/>
                        <a:t> Lesson 4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79042" y="179515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dirty="0" smtClean="0">
                <a:solidFill>
                  <a:srgbClr val="000000"/>
                </a:solidFill>
                <a:effectLst/>
                <a:latin typeface="OpenSans"/>
              </a:rPr>
              <a:t>1. Listen, point, and repeat.</a:t>
            </a:r>
            <a:endParaRPr lang="en-US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r>
              <a:rPr lang="en-US" b="1" i="0" u="sng" dirty="0" smtClean="0">
                <a:solidFill>
                  <a:srgbClr val="000000"/>
                </a:solidFill>
                <a:effectLst/>
                <a:latin typeface="OpenSans"/>
              </a:rPr>
              <a:t>Click here to listen</a:t>
            </a:r>
            <a:endParaRPr lang="en-US" b="0" i="0" dirty="0" smtClean="0">
              <a:solidFill>
                <a:srgbClr val="000000"/>
              </a:solidFill>
              <a:effectLst/>
              <a:latin typeface="OpenSans"/>
            </a:endParaRPr>
          </a:p>
        </p:txBody>
      </p:sp>
      <p:pic>
        <p:nvPicPr>
          <p:cNvPr id="6" name="6l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57104" y="1773672"/>
            <a:ext cx="609600" cy="609600"/>
          </a:xfrm>
          <a:prstGeom prst="rect">
            <a:avLst/>
          </a:prstGeom>
        </p:spPr>
      </p:pic>
      <p:pic>
        <p:nvPicPr>
          <p:cNvPr id="1026" name="Picture 2" descr="https://img.loigiaihay.com/picture/2018/0305/hinh-8-unit-6-f-f-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0" y="2991542"/>
            <a:ext cx="11753090" cy="356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12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1769" y="3527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dirty="0" smtClean="0">
                <a:solidFill>
                  <a:srgbClr val="000000"/>
                </a:solidFill>
                <a:effectLst/>
                <a:latin typeface="OpenSans"/>
              </a:rPr>
              <a:t>2. Listen and read.</a:t>
            </a:r>
            <a:endParaRPr lang="en-US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r>
              <a:rPr lang="en-US" b="1" i="0" u="sng" dirty="0" smtClean="0">
                <a:solidFill>
                  <a:srgbClr val="000000"/>
                </a:solidFill>
                <a:effectLst/>
                <a:latin typeface="OpenSans"/>
              </a:rPr>
              <a:t>Click here to listen</a:t>
            </a:r>
            <a:endParaRPr lang="en-US" b="0" i="0" dirty="0" smtClean="0">
              <a:solidFill>
                <a:srgbClr val="000000"/>
              </a:solidFill>
              <a:effectLst/>
              <a:latin typeface="OpenSans"/>
            </a:endParaRPr>
          </a:p>
        </p:txBody>
      </p:sp>
      <p:pic>
        <p:nvPicPr>
          <p:cNvPr id="5" name="6l4.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91189" y="352719"/>
            <a:ext cx="609600" cy="609600"/>
          </a:xfrm>
          <a:prstGeom prst="rect">
            <a:avLst/>
          </a:prstGeom>
        </p:spPr>
      </p:pic>
      <p:pic>
        <p:nvPicPr>
          <p:cNvPr id="2050" name="Picture 2" descr="https://img.loigiaihay.com/picture/2018/0305/hinh-9-unit-6-f-f-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05" y="1366971"/>
            <a:ext cx="4197484" cy="285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90941" y="1273248"/>
            <a:ext cx="698034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I'm waiting at the door, looking in the mirror, and brushing my hair.</a:t>
            </a: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I'm going to beach with my friend today!</a:t>
            </a: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I'm going to take my doll. Her name is Carrie.</a:t>
            </a: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We have a picnic: sandwiches, cheese, carrots, and cherries. We're going to look for shells and smell the ocean air. Oh! I can hear the doorbell.</a:t>
            </a: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My friend is here.</a:t>
            </a:r>
          </a:p>
        </p:txBody>
      </p:sp>
    </p:spTree>
    <p:extLst>
      <p:ext uri="{BB962C8B-B14F-4D97-AF65-F5344CB8AC3E}">
        <p14:creationId xmlns:p14="http://schemas.microsoft.com/office/powerpoint/2010/main" val="194764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5103"/>
            <a:ext cx="945738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0" dirty="0" smtClean="0">
                <a:solidFill>
                  <a:srgbClr val="000000"/>
                </a:solidFill>
                <a:effectLst/>
                <a:latin typeface="OpenSans"/>
              </a:rPr>
              <a:t>3. Read again. Circle the words with "</a:t>
            </a:r>
            <a:r>
              <a:rPr lang="en-US" sz="2800" b="1" i="0" dirty="0" err="1" smtClean="0">
                <a:solidFill>
                  <a:srgbClr val="000000"/>
                </a:solidFill>
                <a:effectLst/>
                <a:latin typeface="OpenSans"/>
              </a:rPr>
              <a:t>ll</a:t>
            </a:r>
            <a:r>
              <a:rPr lang="en-US" sz="2800" b="1" i="0" dirty="0" smtClean="0">
                <a:solidFill>
                  <a:srgbClr val="000000"/>
                </a:solidFill>
                <a:effectLst/>
                <a:latin typeface="OpenSans"/>
              </a:rPr>
              <a:t>" and underline the words with "</a:t>
            </a:r>
            <a:r>
              <a:rPr lang="en-US" sz="2800" b="1" i="0" dirty="0" err="1" smtClean="0">
                <a:solidFill>
                  <a:srgbClr val="000000"/>
                </a:solidFill>
                <a:effectLst/>
                <a:latin typeface="OpenSans"/>
              </a:rPr>
              <a:t>rr</a:t>
            </a:r>
            <a:r>
              <a:rPr lang="en-US" sz="2800" b="1" i="0" dirty="0" smtClean="0">
                <a:solidFill>
                  <a:srgbClr val="000000"/>
                </a:solidFill>
                <a:effectLst/>
                <a:latin typeface="OpenSans"/>
              </a:rPr>
              <a:t>".</a:t>
            </a:r>
            <a:endParaRPr lang="en-US" sz="2800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r>
              <a:rPr lang="en-US" sz="2800" b="1" i="0" dirty="0" err="1" smtClean="0">
                <a:solidFill>
                  <a:srgbClr val="000000"/>
                </a:solidFill>
                <a:effectLst/>
                <a:latin typeface="OpenSans"/>
              </a:rPr>
              <a:t>Lời</a:t>
            </a:r>
            <a:r>
              <a:rPr lang="en-US" sz="2800" b="1" i="0" dirty="0" smtClean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2800" b="1" i="0" dirty="0" err="1" smtClean="0">
                <a:solidFill>
                  <a:srgbClr val="000000"/>
                </a:solidFill>
                <a:effectLst/>
                <a:latin typeface="OpenSans"/>
              </a:rPr>
              <a:t>giải</a:t>
            </a:r>
            <a:r>
              <a:rPr lang="en-US" sz="2800" b="1" i="0" dirty="0" smtClean="0">
                <a:solidFill>
                  <a:srgbClr val="000000"/>
                </a:solidFill>
                <a:effectLst/>
                <a:latin typeface="OpenSans"/>
              </a:rPr>
              <a:t> chi </a:t>
            </a:r>
            <a:r>
              <a:rPr lang="en-US" sz="2800" b="1" i="0" dirty="0" err="1" smtClean="0">
                <a:solidFill>
                  <a:srgbClr val="000000"/>
                </a:solidFill>
                <a:effectLst/>
                <a:latin typeface="OpenSans"/>
              </a:rPr>
              <a:t>tiết</a:t>
            </a:r>
            <a:r>
              <a:rPr lang="en-US" sz="2800" b="1" i="0" dirty="0" smtClean="0">
                <a:solidFill>
                  <a:srgbClr val="000000"/>
                </a:solidFill>
                <a:effectLst/>
                <a:latin typeface="OpenSans"/>
              </a:rPr>
              <a:t>:</a:t>
            </a:r>
            <a:endParaRPr lang="en-US" sz="2800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"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OpenSans"/>
              </a:rPr>
              <a:t>ll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": doll, shells, smell, doorbell.</a:t>
            </a: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"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OpenSans"/>
              </a:rPr>
              <a:t>rr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": mirror, Carrie, carrots, cherries.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63132" y="2520661"/>
            <a:ext cx="3400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0" dirty="0" smtClean="0">
                <a:solidFill>
                  <a:srgbClr val="000000"/>
                </a:solidFill>
                <a:effectLst/>
                <a:latin typeface="OpenSansBold"/>
              </a:rPr>
              <a:t>4. Match and write.</a:t>
            </a:r>
            <a:endParaRPr lang="en-US" sz="2800" dirty="0"/>
          </a:p>
        </p:txBody>
      </p:sp>
      <p:pic>
        <p:nvPicPr>
          <p:cNvPr id="3074" name="Picture 2" descr="https://img.loigiaihay.com/picture/2018/0305/hinh-10-unit-6-f-f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9" y="3172670"/>
            <a:ext cx="8705090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627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9823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168</Words>
  <Application>Microsoft Office PowerPoint</Application>
  <PresentationFormat>Widescreen</PresentationFormat>
  <Paragraphs>17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OpenSans</vt:lpstr>
      <vt:lpstr>OpenSansBold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3</cp:revision>
  <dcterms:created xsi:type="dcterms:W3CDTF">2021-12-12T15:09:43Z</dcterms:created>
  <dcterms:modified xsi:type="dcterms:W3CDTF">2021-12-22T14:45:14Z</dcterms:modified>
</cp:coreProperties>
</file>